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
      <p:font typeface="Maven Pro"/>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8" Type="http://schemas.openxmlformats.org/officeDocument/2006/relationships/font" Target="fonts/MavenPro-bold.fntdata"/><Relationship Id="rId27" Type="http://schemas.openxmlformats.org/officeDocument/2006/relationships/font" Target="fonts/MavenPr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b798d1753f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b798d1753f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b798d1753f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b798d1753f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b798d1753f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b798d1753f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b798d1753f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b798d1753f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b798d1753f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b798d1753f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b798d1753f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b798d1753f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798d1753f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798d1753f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b798d1753f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b798d1753f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b798d1753f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b798d1753f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b798d1753f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b798d1753f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b798d1753f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b798d1753f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b798d1753f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b798d1753f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93750" y="531300"/>
            <a:ext cx="5017500" cy="316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b="1" sz="1440">
              <a:latin typeface="Maven Pro"/>
              <a:ea typeface="Maven Pro"/>
              <a:cs typeface="Maven Pro"/>
              <a:sym typeface="Maven Pro"/>
            </a:endParaRPr>
          </a:p>
          <a:p>
            <a:pPr indent="0" lvl="0" marL="0" rtl="0" algn="ctr">
              <a:spcBef>
                <a:spcPts val="0"/>
              </a:spcBef>
              <a:spcAft>
                <a:spcPts val="0"/>
              </a:spcAft>
              <a:buNone/>
            </a:pPr>
            <a:r>
              <a:rPr b="1" lang="tr" sz="1440">
                <a:latin typeface="Maven Pro"/>
                <a:ea typeface="Maven Pro"/>
                <a:cs typeface="Maven Pro"/>
                <a:sym typeface="Maven Pro"/>
              </a:rPr>
              <a:t>T.C.</a:t>
            </a:r>
            <a:endParaRPr b="1" sz="1440">
              <a:latin typeface="Maven Pro"/>
              <a:ea typeface="Maven Pro"/>
              <a:cs typeface="Maven Pro"/>
              <a:sym typeface="Maven Pro"/>
            </a:endParaRPr>
          </a:p>
          <a:p>
            <a:pPr indent="0" lvl="0" marL="0" rtl="0" algn="ctr">
              <a:spcBef>
                <a:spcPts val="0"/>
              </a:spcBef>
              <a:spcAft>
                <a:spcPts val="0"/>
              </a:spcAft>
              <a:buNone/>
            </a:pPr>
            <a:r>
              <a:rPr b="1" lang="tr" sz="1440">
                <a:latin typeface="Maven Pro"/>
                <a:ea typeface="Maven Pro"/>
                <a:cs typeface="Maven Pro"/>
                <a:sym typeface="Maven Pro"/>
              </a:rPr>
              <a:t>DOKUZ EYLÜL ÜNİVERSİTESİ</a:t>
            </a:r>
            <a:endParaRPr b="1" sz="1440">
              <a:latin typeface="Maven Pro"/>
              <a:ea typeface="Maven Pro"/>
              <a:cs typeface="Maven Pro"/>
              <a:sym typeface="Maven Pro"/>
            </a:endParaRPr>
          </a:p>
          <a:p>
            <a:pPr indent="0" lvl="0" marL="0" rtl="0" algn="ctr">
              <a:spcBef>
                <a:spcPts val="0"/>
              </a:spcBef>
              <a:spcAft>
                <a:spcPts val="0"/>
              </a:spcAft>
              <a:buNone/>
            </a:pPr>
            <a:r>
              <a:rPr b="1" lang="tr" sz="1440">
                <a:latin typeface="Maven Pro"/>
                <a:ea typeface="Maven Pro"/>
                <a:cs typeface="Maven Pro"/>
                <a:sym typeface="Maven Pro"/>
              </a:rPr>
              <a:t>İKTİSADİ VE İDARİ BİLİMLER FAKÜLTESİ</a:t>
            </a:r>
            <a:endParaRPr b="1" sz="1440">
              <a:latin typeface="Maven Pro"/>
              <a:ea typeface="Maven Pro"/>
              <a:cs typeface="Maven Pro"/>
              <a:sym typeface="Maven Pro"/>
            </a:endParaRPr>
          </a:p>
          <a:p>
            <a:pPr indent="0" lvl="0" marL="0" rtl="0" algn="ctr">
              <a:spcBef>
                <a:spcPts val="0"/>
              </a:spcBef>
              <a:spcAft>
                <a:spcPts val="0"/>
              </a:spcAft>
              <a:buNone/>
            </a:pPr>
            <a:r>
              <a:rPr b="1" lang="tr" sz="1440">
                <a:latin typeface="Maven Pro"/>
                <a:ea typeface="Maven Pro"/>
                <a:cs typeface="Maven Pro"/>
                <a:sym typeface="Maven Pro"/>
              </a:rPr>
              <a:t>YÖNETİM BİLİŞİM SİSTEMLERİ BÖLÜMÜ</a:t>
            </a:r>
            <a:endParaRPr b="1" sz="1440">
              <a:latin typeface="Maven Pro"/>
              <a:ea typeface="Maven Pro"/>
              <a:cs typeface="Maven Pro"/>
              <a:sym typeface="Maven Pro"/>
            </a:endParaRPr>
          </a:p>
          <a:p>
            <a:pPr indent="0" lvl="0" marL="0" rtl="0" algn="ctr">
              <a:spcBef>
                <a:spcPts val="0"/>
              </a:spcBef>
              <a:spcAft>
                <a:spcPts val="0"/>
              </a:spcAft>
              <a:buNone/>
            </a:pPr>
            <a:r>
              <a:t/>
            </a:r>
            <a:endParaRPr b="1" sz="1440">
              <a:latin typeface="Maven Pro"/>
              <a:ea typeface="Maven Pro"/>
              <a:cs typeface="Maven Pro"/>
              <a:sym typeface="Maven Pro"/>
            </a:endParaRPr>
          </a:p>
          <a:p>
            <a:pPr indent="0" lvl="0" marL="0" rtl="0" algn="ctr">
              <a:spcBef>
                <a:spcPts val="0"/>
              </a:spcBef>
              <a:spcAft>
                <a:spcPts val="0"/>
              </a:spcAft>
              <a:buNone/>
            </a:pPr>
            <a:r>
              <a:t/>
            </a:r>
            <a:endParaRPr b="1" sz="1440">
              <a:latin typeface="Maven Pro"/>
              <a:ea typeface="Maven Pro"/>
              <a:cs typeface="Maven Pro"/>
              <a:sym typeface="Maven Pro"/>
            </a:endParaRPr>
          </a:p>
          <a:p>
            <a:pPr indent="0" lvl="0" marL="0" rtl="0" algn="ctr">
              <a:spcBef>
                <a:spcPts val="0"/>
              </a:spcBef>
              <a:spcAft>
                <a:spcPts val="0"/>
              </a:spcAft>
              <a:buNone/>
            </a:pPr>
            <a:r>
              <a:t/>
            </a:r>
            <a:endParaRPr b="1" sz="1440">
              <a:latin typeface="Maven Pro"/>
              <a:ea typeface="Maven Pro"/>
              <a:cs typeface="Maven Pro"/>
              <a:sym typeface="Maven Pro"/>
            </a:endParaRPr>
          </a:p>
          <a:p>
            <a:pPr indent="0" lvl="0" marL="0" rtl="0" algn="ctr">
              <a:spcBef>
                <a:spcPts val="0"/>
              </a:spcBef>
              <a:spcAft>
                <a:spcPts val="0"/>
              </a:spcAft>
              <a:buNone/>
            </a:pPr>
            <a:r>
              <a:t/>
            </a:r>
            <a:endParaRPr b="1" sz="1440">
              <a:latin typeface="Maven Pro"/>
              <a:ea typeface="Maven Pro"/>
              <a:cs typeface="Maven Pro"/>
              <a:sym typeface="Maven Pro"/>
            </a:endParaRPr>
          </a:p>
          <a:p>
            <a:pPr indent="0" lvl="0" marL="0" rtl="0" algn="ctr">
              <a:spcBef>
                <a:spcPts val="0"/>
              </a:spcBef>
              <a:spcAft>
                <a:spcPts val="0"/>
              </a:spcAft>
              <a:buNone/>
            </a:pPr>
            <a:r>
              <a:t/>
            </a:r>
            <a:endParaRPr b="1" sz="1440">
              <a:latin typeface="Maven Pro"/>
              <a:ea typeface="Maven Pro"/>
              <a:cs typeface="Maven Pro"/>
              <a:sym typeface="Maven Pro"/>
            </a:endParaRPr>
          </a:p>
          <a:p>
            <a:pPr indent="0" lvl="0" marL="0" rtl="0" algn="ctr">
              <a:spcBef>
                <a:spcPts val="0"/>
              </a:spcBef>
              <a:spcAft>
                <a:spcPts val="0"/>
              </a:spcAft>
              <a:buNone/>
            </a:pPr>
            <a:r>
              <a:rPr b="1" lang="tr" sz="1440">
                <a:latin typeface="Maven Pro"/>
                <a:ea typeface="Maven Pro"/>
                <a:cs typeface="Maven Pro"/>
                <a:sym typeface="Maven Pro"/>
              </a:rPr>
              <a:t>FABRİKA KURMAK İÇİN KONUM SEÇİMİ</a:t>
            </a:r>
            <a:endParaRPr b="1" sz="1440">
              <a:latin typeface="Maven Pro"/>
              <a:ea typeface="Maven Pro"/>
              <a:cs typeface="Maven Pro"/>
              <a:sym typeface="Maven Pro"/>
            </a:endParaRPr>
          </a:p>
          <a:p>
            <a:pPr indent="0" lvl="0" marL="0" rtl="0" algn="ctr">
              <a:spcBef>
                <a:spcPts val="0"/>
              </a:spcBef>
              <a:spcAft>
                <a:spcPts val="0"/>
              </a:spcAft>
              <a:buClr>
                <a:srgbClr val="000000"/>
              </a:buClr>
              <a:buSzPts val="990"/>
              <a:buFont typeface="Arial"/>
              <a:buNone/>
            </a:pPr>
            <a:r>
              <a:rPr b="1" lang="tr" sz="1440">
                <a:latin typeface="Maven Pro"/>
                <a:ea typeface="Maven Pro"/>
                <a:cs typeface="Maven Pro"/>
                <a:sym typeface="Maven Pro"/>
              </a:rPr>
              <a:t>KARAR DESTEK SİSTEMİ</a:t>
            </a:r>
            <a:endParaRPr b="1" sz="1440">
              <a:latin typeface="Maven Pro"/>
              <a:ea typeface="Maven Pro"/>
              <a:cs typeface="Maven Pro"/>
              <a:sym typeface="Maven Pro"/>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tr">
                <a:latin typeface="Maven Pro"/>
                <a:ea typeface="Maven Pro"/>
                <a:cs typeface="Maven Pro"/>
                <a:sym typeface="Maven Pro"/>
              </a:rPr>
              <a:t>OĞULCAN GALATA</a:t>
            </a:r>
            <a:endParaRPr>
              <a:latin typeface="Maven Pro"/>
              <a:ea typeface="Maven Pro"/>
              <a:cs typeface="Maven Pro"/>
              <a:sym typeface="Maven Pro"/>
            </a:endParaRPr>
          </a:p>
          <a:p>
            <a:pPr indent="0" lvl="0" marL="0" rtl="0" algn="l">
              <a:spcBef>
                <a:spcPts val="0"/>
              </a:spcBef>
              <a:spcAft>
                <a:spcPts val="0"/>
              </a:spcAft>
              <a:buNone/>
            </a:pPr>
            <a:r>
              <a:rPr lang="tr">
                <a:latin typeface="Maven Pro"/>
                <a:ea typeface="Maven Pro"/>
                <a:cs typeface="Maven Pro"/>
                <a:sym typeface="Maven Pro"/>
              </a:rPr>
              <a:t>2017469021</a:t>
            </a:r>
            <a:endParaRPr>
              <a:latin typeface="Maven Pro"/>
              <a:ea typeface="Maven Pro"/>
              <a:cs typeface="Maven Pro"/>
              <a:sym typeface="Maven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Orman Yangın Risk Haritası</a:t>
            </a:r>
            <a:endParaRPr/>
          </a:p>
        </p:txBody>
      </p:sp>
      <p:sp>
        <p:nvSpPr>
          <p:cNvPr id="194" name="Google Shape;194;p22"/>
          <p:cNvSpPr txBox="1"/>
          <p:nvPr>
            <p:ph idx="1" type="body"/>
          </p:nvPr>
        </p:nvSpPr>
        <p:spPr>
          <a:xfrm>
            <a:off x="6891925" y="2197388"/>
            <a:ext cx="1974900" cy="1618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200">
                <a:solidFill>
                  <a:srgbClr val="FFFFFF"/>
                </a:solidFill>
                <a:latin typeface="Times New Roman"/>
                <a:ea typeface="Times New Roman"/>
                <a:cs typeface="Times New Roman"/>
                <a:sym typeface="Times New Roman"/>
              </a:rPr>
              <a:t>İllerin Orman-Risk Haritasını içermektedir. 1 En yüksek, 5 en düşük olmak üzere Türkiye haritası üzerinde il il risk dereceleri gösterilmiştir.</a:t>
            </a:r>
            <a:endParaRPr>
              <a:solidFill>
                <a:srgbClr val="FFFFFF"/>
              </a:solidFill>
            </a:endParaRPr>
          </a:p>
        </p:txBody>
      </p:sp>
      <p:pic>
        <p:nvPicPr>
          <p:cNvPr id="195" name="Google Shape;195;p22"/>
          <p:cNvPicPr preferRelativeResize="0"/>
          <p:nvPr/>
        </p:nvPicPr>
        <p:blipFill>
          <a:blip r:embed="rId3">
            <a:alphaModFix/>
          </a:blip>
          <a:stretch>
            <a:fillRect/>
          </a:stretch>
        </p:blipFill>
        <p:spPr>
          <a:xfrm>
            <a:off x="336625" y="1534225"/>
            <a:ext cx="6516927" cy="2944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Analizler</a:t>
            </a:r>
            <a:endParaRPr/>
          </a:p>
        </p:txBody>
      </p:sp>
      <p:sp>
        <p:nvSpPr>
          <p:cNvPr id="201" name="Google Shape;201;p23"/>
          <p:cNvSpPr txBox="1"/>
          <p:nvPr>
            <p:ph idx="1" type="body"/>
          </p:nvPr>
        </p:nvSpPr>
        <p:spPr>
          <a:xfrm>
            <a:off x="6955225" y="1990525"/>
            <a:ext cx="2026800" cy="225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200">
                <a:solidFill>
                  <a:srgbClr val="FFFFFF"/>
                </a:solidFill>
                <a:latin typeface="Times New Roman"/>
                <a:ea typeface="Times New Roman"/>
                <a:cs typeface="Times New Roman"/>
                <a:sym typeface="Times New Roman"/>
              </a:rPr>
              <a:t>Analizler sekmesinde ise, veritabanındaki kayıtlı verilerden analizler çıkarılarak grafiğe dökülmüştür.</a:t>
            </a:r>
            <a:endParaRPr sz="12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rgbClr val="FFFFFF"/>
              </a:solidFill>
              <a:latin typeface="Times New Roman"/>
              <a:ea typeface="Times New Roman"/>
              <a:cs typeface="Times New Roman"/>
              <a:sym typeface="Times New Roman"/>
            </a:endParaRPr>
          </a:p>
          <a:p>
            <a:pPr indent="0" lvl="0" marL="0" rtl="0" algn="l">
              <a:spcBef>
                <a:spcPts val="0"/>
              </a:spcBef>
              <a:spcAft>
                <a:spcPts val="0"/>
              </a:spcAft>
              <a:buNone/>
            </a:pPr>
            <a:r>
              <a:rPr lang="tr" sz="1200">
                <a:solidFill>
                  <a:srgbClr val="FFFFFF"/>
                </a:solidFill>
                <a:latin typeface="Times New Roman"/>
                <a:ea typeface="Times New Roman"/>
                <a:cs typeface="Times New Roman"/>
                <a:sym typeface="Times New Roman"/>
              </a:rPr>
              <a:t>Ormanlık alanlarla ilgili analizler bar grafikte gösterilmiştir.</a:t>
            </a:r>
            <a:endParaRPr sz="1200">
              <a:solidFill>
                <a:srgbClr val="FFFFFF"/>
              </a:solidFill>
              <a:latin typeface="Times New Roman"/>
              <a:ea typeface="Times New Roman"/>
              <a:cs typeface="Times New Roman"/>
              <a:sym typeface="Times New Roman"/>
            </a:endParaRPr>
          </a:p>
        </p:txBody>
      </p:sp>
      <p:pic>
        <p:nvPicPr>
          <p:cNvPr id="202" name="Google Shape;202;p23"/>
          <p:cNvPicPr preferRelativeResize="0"/>
          <p:nvPr/>
        </p:nvPicPr>
        <p:blipFill>
          <a:blip r:embed="rId3">
            <a:alphaModFix/>
          </a:blip>
          <a:stretch>
            <a:fillRect/>
          </a:stretch>
        </p:blipFill>
        <p:spPr>
          <a:xfrm>
            <a:off x="138300" y="1403725"/>
            <a:ext cx="6753225" cy="3429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Ağaç Yayılış Haritaları</a:t>
            </a:r>
            <a:endParaRPr/>
          </a:p>
        </p:txBody>
      </p:sp>
      <p:sp>
        <p:nvSpPr>
          <p:cNvPr id="208" name="Google Shape;208;p24"/>
          <p:cNvSpPr txBox="1"/>
          <p:nvPr>
            <p:ph idx="1" type="body"/>
          </p:nvPr>
        </p:nvSpPr>
        <p:spPr>
          <a:xfrm>
            <a:off x="6809375" y="1151525"/>
            <a:ext cx="2195700" cy="3327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Kereste yapımına uygun ağaçların ayrı ayrı, Türkiye üzerinde yayılış haritaları yöneticiye sunulmaktadır.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tr"/>
              <a:t>İstenilen ağaç seçilip güncelle butonuna basıldığında , seçilen ağacın yayılış haritası ekrana gelmektedir.</a:t>
            </a:r>
            <a:endParaRPr/>
          </a:p>
        </p:txBody>
      </p:sp>
      <p:pic>
        <p:nvPicPr>
          <p:cNvPr id="209" name="Google Shape;209;p24"/>
          <p:cNvPicPr preferRelativeResize="0"/>
          <p:nvPr/>
        </p:nvPicPr>
        <p:blipFill>
          <a:blip r:embed="rId3">
            <a:alphaModFix/>
          </a:blip>
          <a:stretch>
            <a:fillRect/>
          </a:stretch>
        </p:blipFill>
        <p:spPr>
          <a:xfrm>
            <a:off x="474825" y="1339925"/>
            <a:ext cx="4791499" cy="2962275"/>
          </a:xfrm>
          <a:prstGeom prst="rect">
            <a:avLst/>
          </a:prstGeom>
          <a:noFill/>
          <a:ln>
            <a:noFill/>
          </a:ln>
        </p:spPr>
      </p:pic>
      <p:pic>
        <p:nvPicPr>
          <p:cNvPr id="210" name="Google Shape;210;p24"/>
          <p:cNvPicPr preferRelativeResize="0"/>
          <p:nvPr/>
        </p:nvPicPr>
        <p:blipFill>
          <a:blip r:embed="rId4">
            <a:alphaModFix/>
          </a:blip>
          <a:stretch>
            <a:fillRect/>
          </a:stretch>
        </p:blipFill>
        <p:spPr>
          <a:xfrm>
            <a:off x="2162625" y="2169450"/>
            <a:ext cx="4605422" cy="2911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Sonuç Analizi</a:t>
            </a:r>
            <a:endParaRPr/>
          </a:p>
        </p:txBody>
      </p:sp>
      <p:sp>
        <p:nvSpPr>
          <p:cNvPr id="216" name="Google Shape;216;p25"/>
          <p:cNvSpPr txBox="1"/>
          <p:nvPr>
            <p:ph idx="1" type="body"/>
          </p:nvPr>
        </p:nvSpPr>
        <p:spPr>
          <a:xfrm>
            <a:off x="6694225" y="1851600"/>
            <a:ext cx="2103300" cy="247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200">
                <a:solidFill>
                  <a:srgbClr val="FFFFFF"/>
                </a:solidFill>
                <a:latin typeface="Times New Roman"/>
                <a:ea typeface="Times New Roman"/>
                <a:cs typeface="Times New Roman"/>
                <a:sym typeface="Times New Roman"/>
              </a:rPr>
              <a:t>Sonuç analizi sayfası, bütün sekmelerdeki grafiklerin bir sonucu olarak yöneticiye fabrika kurmak için en uygun 6 ili bar grafikte gösteriyor. Bu grafikte illerin orman yoğunluğu ve orman yangını riski dereceleri karşılaştırılmıştır.</a:t>
            </a:r>
            <a:endParaRPr>
              <a:solidFill>
                <a:srgbClr val="FFFFFF"/>
              </a:solidFill>
            </a:endParaRPr>
          </a:p>
        </p:txBody>
      </p:sp>
      <p:pic>
        <p:nvPicPr>
          <p:cNvPr id="217" name="Google Shape;217;p25"/>
          <p:cNvPicPr preferRelativeResize="0"/>
          <p:nvPr/>
        </p:nvPicPr>
        <p:blipFill>
          <a:blip r:embed="rId3">
            <a:alphaModFix/>
          </a:blip>
          <a:stretch>
            <a:fillRect/>
          </a:stretch>
        </p:blipFill>
        <p:spPr>
          <a:xfrm>
            <a:off x="758875" y="1546100"/>
            <a:ext cx="5812525" cy="2954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PROJE TANIMI</a:t>
            </a:r>
            <a:endParaRPr/>
          </a:p>
        </p:txBody>
      </p:sp>
      <p:sp>
        <p:nvSpPr>
          <p:cNvPr id="141" name="Google Shape;141;p14"/>
          <p:cNvSpPr txBox="1"/>
          <p:nvPr>
            <p:ph idx="1" type="body"/>
          </p:nvPr>
        </p:nvSpPr>
        <p:spPr>
          <a:xfrm>
            <a:off x="957900" y="2175975"/>
            <a:ext cx="7038900" cy="1389900"/>
          </a:xfrm>
          <a:prstGeom prst="rect">
            <a:avLst/>
          </a:prstGeom>
        </p:spPr>
        <p:txBody>
          <a:bodyPr anchorCtr="0" anchor="t" bIns="91425" lIns="91425" spcFirstLastPara="1" rIns="91425" wrap="square" tIns="91425">
            <a:normAutofit/>
          </a:bodyPr>
          <a:lstStyle/>
          <a:p>
            <a:pPr indent="457200" lvl="0" marL="0" rtl="0" algn="just">
              <a:spcBef>
                <a:spcPts val="0"/>
              </a:spcBef>
              <a:spcAft>
                <a:spcPts val="0"/>
              </a:spcAft>
              <a:buNone/>
            </a:pPr>
            <a:r>
              <a:rPr lang="tr" sz="1400">
                <a:solidFill>
                  <a:srgbClr val="FFFFFF"/>
                </a:solidFill>
                <a:latin typeface="Times New Roman"/>
                <a:ea typeface="Times New Roman"/>
                <a:cs typeface="Times New Roman"/>
                <a:sym typeface="Times New Roman"/>
              </a:rPr>
              <a:t>Yatırım yapmak isteyen bir holdingin, yatırım olarak kereste fabrikası açmak istemesi üzerine mekansal veriler toplanıp, analiz yapılarak fabrikanın en uygun konuma yerleştirilmesine karar verilmesine yardımcı olacak bir karar destek sistem</a:t>
            </a:r>
            <a:r>
              <a:rPr lang="tr" sz="1200">
                <a:solidFill>
                  <a:srgbClr val="FFFFFF"/>
                </a:solidFill>
                <a:latin typeface="Times New Roman"/>
                <a:ea typeface="Times New Roman"/>
                <a:cs typeface="Times New Roman"/>
                <a:sym typeface="Times New Roman"/>
              </a:rPr>
              <a:t>i. </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PROJE AMACI</a:t>
            </a:r>
            <a:endParaRPr/>
          </a:p>
        </p:txBody>
      </p:sp>
      <p:sp>
        <p:nvSpPr>
          <p:cNvPr id="147" name="Google Shape;147;p15"/>
          <p:cNvSpPr txBox="1"/>
          <p:nvPr>
            <p:ph idx="1" type="body"/>
          </p:nvPr>
        </p:nvSpPr>
        <p:spPr>
          <a:xfrm>
            <a:off x="1297500" y="2091100"/>
            <a:ext cx="7038900" cy="1361400"/>
          </a:xfrm>
          <a:prstGeom prst="rect">
            <a:avLst/>
          </a:prstGeom>
        </p:spPr>
        <p:txBody>
          <a:bodyPr anchorCtr="0" anchor="t" bIns="91425" lIns="91425" spcFirstLastPara="1" rIns="91425" wrap="square" tIns="91425">
            <a:normAutofit/>
          </a:bodyPr>
          <a:lstStyle/>
          <a:p>
            <a:pPr indent="457200" lvl="0" marL="0" rtl="0" algn="just">
              <a:spcBef>
                <a:spcPts val="0"/>
              </a:spcBef>
              <a:spcAft>
                <a:spcPts val="0"/>
              </a:spcAft>
              <a:buNone/>
            </a:pPr>
            <a:r>
              <a:rPr lang="tr" sz="1400">
                <a:solidFill>
                  <a:srgbClr val="FFFFFF"/>
                </a:solidFill>
                <a:latin typeface="Times New Roman"/>
                <a:ea typeface="Times New Roman"/>
                <a:cs typeface="Times New Roman"/>
                <a:sym typeface="Times New Roman"/>
              </a:rPr>
              <a:t>Bir kereste fabrikasının, en doğru konuma kurulabilmesi için gerekli verilerin ve istatistiklerin veri tabanında tutularak ve bunları analiz edip grafiklere dökerek bir dashboard üzerinden holding yönetim kuruluna sunulması ve bu sistemin, yönetim kuruluna yapılacak fabrika yatırımı için en doğru konumu seçmesinde yardımcı olması amaçlanmaktadır.</a:t>
            </a:r>
            <a:r>
              <a:rPr lang="tr" sz="1200">
                <a:solidFill>
                  <a:srgbClr val="FFFFFF"/>
                </a:solidFill>
                <a:latin typeface="Times New Roman"/>
                <a:ea typeface="Times New Roman"/>
                <a:cs typeface="Times New Roman"/>
                <a:sym typeface="Times New Roman"/>
              </a:rPr>
              <a:t> </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Kulllanılan Teknolojiler</a:t>
            </a:r>
            <a:endParaRPr/>
          </a:p>
        </p:txBody>
      </p:sp>
      <p:sp>
        <p:nvSpPr>
          <p:cNvPr id="153" name="Google Shape;153;p16"/>
          <p:cNvSpPr txBox="1"/>
          <p:nvPr>
            <p:ph idx="1" type="body"/>
          </p:nvPr>
        </p:nvSpPr>
        <p:spPr>
          <a:xfrm>
            <a:off x="1297500" y="2168900"/>
            <a:ext cx="7038900" cy="1212900"/>
          </a:xfrm>
          <a:prstGeom prst="rect">
            <a:avLst/>
          </a:prstGeom>
        </p:spPr>
        <p:txBody>
          <a:bodyPr anchorCtr="0" anchor="t" bIns="91425" lIns="91425" spcFirstLastPara="1" rIns="91425" wrap="square" tIns="91425">
            <a:normAutofit/>
          </a:bodyPr>
          <a:lstStyle/>
          <a:p>
            <a:pPr indent="457200" lvl="0" marL="0" rtl="0" algn="just">
              <a:spcBef>
                <a:spcPts val="0"/>
              </a:spcBef>
              <a:spcAft>
                <a:spcPts val="0"/>
              </a:spcAft>
              <a:buNone/>
            </a:pPr>
            <a:r>
              <a:rPr b="1" lang="tr" sz="1600">
                <a:solidFill>
                  <a:srgbClr val="FFFFFF"/>
                </a:solidFill>
                <a:latin typeface="Times New Roman"/>
                <a:ea typeface="Times New Roman"/>
                <a:cs typeface="Times New Roman"/>
                <a:sym typeface="Times New Roman"/>
              </a:rPr>
              <a:t>Kullanılan Programlar:</a:t>
            </a:r>
            <a:r>
              <a:rPr lang="tr" sz="1600">
                <a:solidFill>
                  <a:srgbClr val="FFFFFF"/>
                </a:solidFill>
                <a:latin typeface="Times New Roman"/>
                <a:ea typeface="Times New Roman"/>
                <a:cs typeface="Times New Roman"/>
                <a:sym typeface="Times New Roman"/>
              </a:rPr>
              <a:t> Microsoft Visual Studio Code, WampServer64</a:t>
            </a:r>
            <a:r>
              <a:rPr lang="tr" sz="1600">
                <a:solidFill>
                  <a:srgbClr val="FFFFFF"/>
                </a:solidFill>
                <a:latin typeface="Arial"/>
                <a:ea typeface="Arial"/>
                <a:cs typeface="Arial"/>
                <a:sym typeface="Arial"/>
              </a:rPr>
              <a:t>	</a:t>
            </a:r>
            <a:endParaRPr sz="1600">
              <a:solidFill>
                <a:srgbClr val="FFFFFF"/>
              </a:solidFill>
              <a:latin typeface="Arial"/>
              <a:ea typeface="Arial"/>
              <a:cs typeface="Arial"/>
              <a:sym typeface="Arial"/>
            </a:endParaRPr>
          </a:p>
          <a:p>
            <a:pPr indent="457200" lvl="0" marL="0" rtl="0" algn="just">
              <a:spcBef>
                <a:spcPts val="0"/>
              </a:spcBef>
              <a:spcAft>
                <a:spcPts val="0"/>
              </a:spcAft>
              <a:buNone/>
            </a:pPr>
            <a:r>
              <a:rPr b="1" lang="tr" sz="1600">
                <a:solidFill>
                  <a:srgbClr val="FFFFFF"/>
                </a:solidFill>
                <a:latin typeface="Times New Roman"/>
                <a:ea typeface="Times New Roman"/>
                <a:cs typeface="Times New Roman"/>
                <a:sym typeface="Times New Roman"/>
              </a:rPr>
              <a:t>Kullanılan Programlama Dilleri:</a:t>
            </a:r>
            <a:r>
              <a:rPr lang="tr" sz="1600">
                <a:solidFill>
                  <a:srgbClr val="FFFFFF"/>
                </a:solidFill>
                <a:latin typeface="Times New Roman"/>
                <a:ea typeface="Times New Roman"/>
                <a:cs typeface="Times New Roman"/>
                <a:sym typeface="Times New Roman"/>
              </a:rPr>
              <a:t>  PHP, SQL , JavaScript </a:t>
            </a:r>
            <a:endParaRPr sz="1600">
              <a:solidFill>
                <a:srgbClr val="FFFFFF"/>
              </a:solidFill>
              <a:latin typeface="Times New Roman"/>
              <a:ea typeface="Times New Roman"/>
              <a:cs typeface="Times New Roman"/>
              <a:sym typeface="Times New Roman"/>
            </a:endParaRPr>
          </a:p>
          <a:p>
            <a:pPr indent="457200" lvl="0" marL="0" rtl="0" algn="just">
              <a:spcBef>
                <a:spcPts val="0"/>
              </a:spcBef>
              <a:spcAft>
                <a:spcPts val="0"/>
              </a:spcAft>
              <a:buNone/>
            </a:pPr>
            <a:r>
              <a:rPr b="1" lang="tr" sz="1600">
                <a:solidFill>
                  <a:srgbClr val="FFFFFF"/>
                </a:solidFill>
                <a:latin typeface="Times New Roman"/>
                <a:ea typeface="Times New Roman"/>
                <a:cs typeface="Times New Roman"/>
                <a:sym typeface="Times New Roman"/>
              </a:rPr>
              <a:t>Kullanılan Veritabanı:  </a:t>
            </a:r>
            <a:r>
              <a:rPr lang="tr" sz="1600">
                <a:solidFill>
                  <a:srgbClr val="FFFFFF"/>
                </a:solidFill>
                <a:latin typeface="Times New Roman"/>
                <a:ea typeface="Times New Roman"/>
                <a:cs typeface="Times New Roman"/>
                <a:sym typeface="Times New Roman"/>
              </a:rPr>
              <a:t>MySQL </a:t>
            </a:r>
            <a:endParaRPr sz="17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Veritabanı Tasarımı</a:t>
            </a:r>
            <a:endParaRPr/>
          </a:p>
        </p:txBody>
      </p:sp>
      <p:sp>
        <p:nvSpPr>
          <p:cNvPr id="159" name="Google Shape;159;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0" name="Google Shape;160;p17"/>
          <p:cNvPicPr preferRelativeResize="0"/>
          <p:nvPr/>
        </p:nvPicPr>
        <p:blipFill>
          <a:blip r:embed="rId3">
            <a:alphaModFix/>
          </a:blip>
          <a:stretch>
            <a:fillRect/>
          </a:stretch>
        </p:blipFill>
        <p:spPr>
          <a:xfrm>
            <a:off x="950800" y="1567550"/>
            <a:ext cx="7534186" cy="2911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ER Diyagramı</a:t>
            </a:r>
            <a:endParaRPr/>
          </a:p>
        </p:txBody>
      </p:sp>
      <p:sp>
        <p:nvSpPr>
          <p:cNvPr id="166" name="Google Shape;166;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7" name="Google Shape;167;p18"/>
          <p:cNvPicPr preferRelativeResize="0"/>
          <p:nvPr/>
        </p:nvPicPr>
        <p:blipFill>
          <a:blip r:embed="rId3">
            <a:alphaModFix/>
          </a:blip>
          <a:stretch>
            <a:fillRect/>
          </a:stretch>
        </p:blipFill>
        <p:spPr>
          <a:xfrm>
            <a:off x="1587575" y="1037475"/>
            <a:ext cx="6152450" cy="3785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Dashboard Tasarımı</a:t>
            </a:r>
            <a:endParaRPr/>
          </a:p>
        </p:txBody>
      </p:sp>
      <p:sp>
        <p:nvSpPr>
          <p:cNvPr id="173" name="Google Shape;173;p19"/>
          <p:cNvSpPr txBox="1"/>
          <p:nvPr>
            <p:ph idx="1" type="body"/>
          </p:nvPr>
        </p:nvSpPr>
        <p:spPr>
          <a:xfrm>
            <a:off x="5235475" y="2107600"/>
            <a:ext cx="3523200" cy="1504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tr"/>
              <a:t>Yönetici giriş ekranında, yönetici veritabanına kayıtlı e-posta ve şifresi ile panele giriş yapmak zorundadır. Yanlış girildiği zaman uyarı döndürecektir.</a:t>
            </a:r>
            <a:endParaRPr/>
          </a:p>
        </p:txBody>
      </p:sp>
      <p:pic>
        <p:nvPicPr>
          <p:cNvPr id="174" name="Google Shape;174;p19"/>
          <p:cNvPicPr preferRelativeResize="0"/>
          <p:nvPr/>
        </p:nvPicPr>
        <p:blipFill>
          <a:blip r:embed="rId3">
            <a:alphaModFix/>
          </a:blip>
          <a:stretch>
            <a:fillRect/>
          </a:stretch>
        </p:blipFill>
        <p:spPr>
          <a:xfrm>
            <a:off x="145325" y="1534550"/>
            <a:ext cx="4944825" cy="2650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Anasayfa </a:t>
            </a:r>
            <a:endParaRPr/>
          </a:p>
        </p:txBody>
      </p:sp>
      <p:sp>
        <p:nvSpPr>
          <p:cNvPr id="180" name="Google Shape;180;p20"/>
          <p:cNvSpPr txBox="1"/>
          <p:nvPr>
            <p:ph idx="1" type="body"/>
          </p:nvPr>
        </p:nvSpPr>
        <p:spPr>
          <a:xfrm>
            <a:off x="6625125" y="2149525"/>
            <a:ext cx="1780500" cy="1880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tr"/>
              <a:t>Yönetici, giriş yaptıktan sonra ilk bu ekran ile karşılaşır. Amaca yönelik kritik grafik ve analizler bu ekranda yer alır.</a:t>
            </a:r>
            <a:endParaRPr/>
          </a:p>
        </p:txBody>
      </p:sp>
      <p:pic>
        <p:nvPicPr>
          <p:cNvPr id="181" name="Google Shape;181;p20"/>
          <p:cNvPicPr preferRelativeResize="0"/>
          <p:nvPr/>
        </p:nvPicPr>
        <p:blipFill>
          <a:blip r:embed="rId3">
            <a:alphaModFix/>
          </a:blip>
          <a:stretch>
            <a:fillRect/>
          </a:stretch>
        </p:blipFill>
        <p:spPr>
          <a:xfrm>
            <a:off x="320175" y="1417113"/>
            <a:ext cx="6036275" cy="3212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Tür Yayılış Haritaları</a:t>
            </a:r>
            <a:endParaRPr/>
          </a:p>
        </p:txBody>
      </p:sp>
      <p:sp>
        <p:nvSpPr>
          <p:cNvPr id="187" name="Google Shape;187;p21"/>
          <p:cNvSpPr txBox="1"/>
          <p:nvPr>
            <p:ph idx="1" type="body"/>
          </p:nvPr>
        </p:nvSpPr>
        <p:spPr>
          <a:xfrm>
            <a:off x="6786350" y="2167863"/>
            <a:ext cx="1634400" cy="1710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tr"/>
              <a:t>Kereste yapımına uygun ağaç türlerinin Türkiye üzerindeki yayılış haritaları bu sekmede yer alıyor.  </a:t>
            </a:r>
            <a:endParaRPr/>
          </a:p>
        </p:txBody>
      </p:sp>
      <p:pic>
        <p:nvPicPr>
          <p:cNvPr id="188" name="Google Shape;188;p21"/>
          <p:cNvPicPr preferRelativeResize="0"/>
          <p:nvPr/>
        </p:nvPicPr>
        <p:blipFill>
          <a:blip r:embed="rId3">
            <a:alphaModFix/>
          </a:blip>
          <a:stretch>
            <a:fillRect/>
          </a:stretch>
        </p:blipFill>
        <p:spPr>
          <a:xfrm>
            <a:off x="121650" y="1588313"/>
            <a:ext cx="6422083" cy="2869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